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1" r:id="rId4"/>
    <p:sldId id="285" r:id="rId5"/>
    <p:sldId id="259" r:id="rId6"/>
    <p:sldId id="282" r:id="rId7"/>
    <p:sldId id="264" r:id="rId8"/>
    <p:sldId id="265" r:id="rId9"/>
    <p:sldId id="284" r:id="rId10"/>
    <p:sldId id="286" r:id="rId11"/>
    <p:sldId id="288" r:id="rId12"/>
    <p:sldId id="287" r:id="rId13"/>
    <p:sldId id="28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7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63A5606-7059-165F-8086-343121DCC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3F3B16DF-AF2B-6042-39A0-CD6600F5D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97CE04B-62C7-6A66-A17C-D23394CC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F3BC10E-BBCB-3356-03CF-01F9E6FF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45B9CCE-9F86-5FB4-B03E-5E8ACC90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2108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193B0AB-FF32-59DF-3146-27A1AB1C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7E6AD7C-E232-0956-FA3C-FF7318500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CA65FCD-B289-7C3A-A9CB-13F089CA9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D47DD12-3F54-FE54-509B-CD35A0CEC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699D249-A9BE-5E7B-B7E3-1B8D0CD7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835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B79925D5-20D7-F263-DD68-362617699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75D5181-86FE-4489-0E1B-FC0FA83EA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3759485-9A20-92BD-5756-B4E370E0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2E430460-9512-FDB5-32FB-DA8CB51AC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E021199-51F7-5AE4-2787-8F016251E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415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A5F4546-E2F4-61E5-7761-6A224E57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31393588-0932-1F66-7C8E-2907DCBE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A0862D5-98F1-0689-CAEC-708154E9B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E684632-0858-71B3-4797-2577E2F3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2E6FDB4-834E-3382-BC2F-A55C2DB1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578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31B6F9-34FC-24FB-7CF4-0F7F0D19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8F08091-B2CE-289A-63DF-9F866E4B0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B13595-A1BA-E556-1152-92EDAA9D8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3D1697F0-0045-2069-6C97-77A7C671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184F224-355A-A724-7C1D-15372BAB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0417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537CED5-B2C5-0EA7-B9AD-4E8EA426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6A8714F-8635-03FA-F2AA-04ACD9A96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8FECEA3-92AB-870F-79BB-D21F194FA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2339842-A468-E55B-A13F-9374B61F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E16526B-694A-A181-D48E-A8195797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178B2ED-EBD1-2968-CABB-FBBC9317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767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E5C5136-5251-5FF6-886B-1C6052751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656E6D4-4636-12AE-8797-3AB3FA8FB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107CE06-5095-007C-4B26-FF20DCF37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BB3CD86-6A80-E853-8393-3ADBEF772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09137712-EED7-D230-9051-E20C276BA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314D296B-3E9D-1D63-D3CF-3DFFA6CA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D86ABB6C-84CE-9F8C-FDDB-B0ABF3A1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D7BEA9C6-EC35-E7BB-986C-F704EA11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581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6174BF-30D4-C27C-8412-7732C44E3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BB0F612E-B486-A5B8-C995-5B0DFFC1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CB76C0C6-AEDD-3AF3-9DA2-EAAD40CB4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C56751AA-DBD5-BDBF-6ACA-01EAFDB0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9392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F1748488-5B41-FCC4-BC45-8E367FF3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517775B0-2058-8B90-4E2B-23206EC5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61A9B07-DE7D-80DD-D5BF-730C8DDF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48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0FDC23-C8E9-5C2D-5015-8FD74BB58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992692C-6691-44DE-EECA-975812CB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36FBA1BB-FA6E-6A0B-3B8B-0FD814992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F446799-485E-18B7-5882-A1394538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4DC3398-B09E-FB6A-5134-D49F91EE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498229E-D27C-397D-A89B-4E790812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1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5560FB1-0E8A-61C7-61FF-A16A09E2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B27B4BF-C808-A90F-E8ED-624DB21C6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277F195-79F9-B528-EE4B-ECAD44AA0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58E02A1-9C46-CBFB-17FA-DAFA85BE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9158C6D-304C-38E9-EEC8-ADCADF4DC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7BE594F-6E54-D4F9-8135-1649BBCB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7514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C7846378-D13E-13A1-67AB-EF55A0A6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BEE6E15-9580-8C1B-73AD-3A4FF518B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9B03D37-C216-C18D-5CDA-50FD2E003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D12E-DDEC-4A5F-B9F3-8FC0819E8D85}" type="datetimeFigureOut">
              <a:rPr lang="zh-CN" altLang="en-US" smtClean="0"/>
              <a:pPr/>
              <a:t>2026/1/19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A2F0F3-3E4E-F53A-FBBC-C75159580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7ECD703D-EC82-98BF-A7DC-66D7F6FDF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89A70-40DC-46E2-9675-CFC892B51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0292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4E93A3C-02B4-CFB5-8C1E-AF7350566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72" y="97151"/>
            <a:ext cx="10468304" cy="1855474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</a:br>
            <a: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</a:br>
            <a: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</a:br>
            <a: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</a:br>
            <a:r>
              <a:rPr lang="zh-CN" altLang="en-US" sz="5300" dirty="0" smtClean="0">
                <a:latin typeface="华文隶书" pitchFamily="2" charset="-122"/>
                <a:ea typeface="华文隶书" pitchFamily="2" charset="-122"/>
              </a:rPr>
              <a:t>吴公仪传李仁柳吴式太极拳</a:t>
            </a:r>
            <a: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5300" dirty="0" smtClean="0">
                <a:latin typeface="华文隶书" pitchFamily="2" charset="-122"/>
                <a:ea typeface="华文隶书" pitchFamily="2" charset="-122"/>
              </a:rPr>
            </a:br>
            <a:r>
              <a:rPr lang="zh-CN" altLang="en-US" sz="5300" dirty="0" smtClean="0">
                <a:latin typeface="华文隶书" pitchFamily="2" charset="-122"/>
                <a:ea typeface="华文隶书" pitchFamily="2" charset="-122"/>
              </a:rPr>
              <a:t>内气运行的</a:t>
            </a:r>
            <a:r>
              <a:rPr lang="zh-CN" altLang="en-US" sz="5300" smtClean="0">
                <a:latin typeface="华文隶书" pitchFamily="2" charset="-122"/>
                <a:ea typeface="华文隶书" pitchFamily="2" charset="-122"/>
              </a:rPr>
              <a:t>原理、要领及</a:t>
            </a:r>
            <a:r>
              <a:rPr lang="zh-CN" altLang="en-US" sz="5300" dirty="0" smtClean="0">
                <a:latin typeface="华文隶书" pitchFamily="2" charset="-122"/>
                <a:ea typeface="华文隶书" pitchFamily="2" charset="-122"/>
              </a:rPr>
              <a:t>方法</a:t>
            </a:r>
            <a:r>
              <a:rPr lang="en-US" altLang="zh-CN" sz="6000" dirty="0">
                <a:latin typeface="+mn-ea"/>
                <a:ea typeface="+mn-ea"/>
              </a:rPr>
              <a:t/>
            </a:r>
            <a:br>
              <a:rPr lang="en-US" altLang="zh-CN" sz="6000" dirty="0">
                <a:latin typeface="+mn-ea"/>
                <a:ea typeface="+mn-ea"/>
              </a:rPr>
            </a:br>
            <a:endParaRPr lang="zh-CN" altLang="en-US" sz="3100" dirty="0"/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87C0E1B1-5B20-7ECE-ACCC-6EFDA755A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2124" y="2571750"/>
            <a:ext cx="6921062" cy="233362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000" dirty="0">
                <a:latin typeface="Adobe 黑体 Std R" panose="020B0400000000000000" pitchFamily="34" charset="-122"/>
                <a:ea typeface="创艺简标宋" pitchFamily="2" charset="-122"/>
              </a:rPr>
              <a:t> 传承人：李宏廷</a:t>
            </a:r>
            <a:endParaRPr lang="en-US" altLang="zh-CN" sz="6000" dirty="0">
              <a:latin typeface="Adobe 黑体 Std R" panose="020B0400000000000000" pitchFamily="34" charset="-122"/>
              <a:ea typeface="创艺简标宋" pitchFamily="2" charset="-122"/>
            </a:endParaRPr>
          </a:p>
          <a:p>
            <a:r>
              <a:rPr lang="zh-CN" altLang="en-US" sz="3200" dirty="0">
                <a:solidFill>
                  <a:schemeClr val="accent2"/>
                </a:solidFill>
                <a:ea typeface="创艺简标宋" pitchFamily="2" charset="-122"/>
              </a:rPr>
              <a:t> </a:t>
            </a:r>
            <a:endParaRPr lang="en-US" altLang="zh-CN" sz="3200" dirty="0">
              <a:solidFill>
                <a:schemeClr val="accent2"/>
              </a:solidFill>
              <a:ea typeface="创艺简标宋" pitchFamily="2" charset="-122"/>
            </a:endParaRPr>
          </a:p>
          <a:p>
            <a:r>
              <a:rPr lang="zh-CN" altLang="en-US" sz="3200" dirty="0">
                <a:solidFill>
                  <a:schemeClr val="accent2"/>
                </a:solidFill>
                <a:ea typeface="创艺简标宋" pitchFamily="2" charset="-122"/>
              </a:rPr>
              <a:t>仁柳（上海）文化工作室</a:t>
            </a:r>
            <a:r>
              <a:rPr lang="zh-CN" altLang="en-US" sz="3200" dirty="0" smtClean="0">
                <a:solidFill>
                  <a:schemeClr val="accent2"/>
                </a:solidFill>
                <a:ea typeface="创艺简标宋" pitchFamily="2" charset="-122"/>
              </a:rPr>
              <a:t>负责人</a:t>
            </a:r>
            <a:endParaRPr lang="en-US" altLang="zh-CN" sz="3200" dirty="0">
              <a:solidFill>
                <a:schemeClr val="accent2"/>
              </a:solidFill>
              <a:ea typeface="创艺简标宋" pitchFamily="2" charset="-122"/>
            </a:endParaRPr>
          </a:p>
          <a:p>
            <a:r>
              <a:rPr lang="zh-CN" altLang="en-US" sz="3200" dirty="0" smtClean="0">
                <a:solidFill>
                  <a:schemeClr val="accent2"/>
                </a:solidFill>
                <a:ea typeface="创艺简标宋" pitchFamily="2" charset="-122"/>
              </a:rPr>
              <a:t>太极拳养</a:t>
            </a:r>
            <a:r>
              <a:rPr lang="zh-CN" altLang="en-US" sz="3200" dirty="0">
                <a:solidFill>
                  <a:schemeClr val="accent2"/>
                </a:solidFill>
                <a:ea typeface="创艺简标宋" pitchFamily="2" charset="-122"/>
              </a:rPr>
              <a:t>生与推手研究会会长</a:t>
            </a:r>
            <a:endParaRPr lang="en-US" altLang="zh-CN" sz="3200" dirty="0">
              <a:solidFill>
                <a:schemeClr val="accent2"/>
              </a:solidFill>
              <a:ea typeface="创艺简标宋" pitchFamily="2" charset="-122"/>
            </a:endParaRPr>
          </a:p>
          <a:p>
            <a:endParaRPr lang="en-US" altLang="zh-CN" sz="3200" dirty="0">
              <a:solidFill>
                <a:srgbClr val="FF0000"/>
              </a:solidFill>
              <a:ea typeface="创艺简标宋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E8AD475-2E5F-8A5D-648C-8266CA1480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91" y="1616006"/>
            <a:ext cx="3767067" cy="52419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3A31A099-3BA5-95D0-E1D6-6D0D31F14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009" y="3599057"/>
            <a:ext cx="1141668" cy="11416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3443C31-ED10-5B15-47BF-096CE21F81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31" t="50000" r="28923" b="-2442"/>
          <a:stretch/>
        </p:blipFill>
        <p:spPr>
          <a:xfrm>
            <a:off x="299545" y="4169891"/>
            <a:ext cx="2822027" cy="25909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036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6992" y="338748"/>
            <a:ext cx="10515600" cy="1076813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气神</a:t>
            </a:r>
            <a:r>
              <a:rPr lang="zh-CN" altLang="en-US" sz="3200" b="1" dirty="0" smtClean="0"/>
              <a:t>阶段：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炼</a:t>
            </a:r>
            <a:r>
              <a:rPr lang="zh-CN" altLang="en-US" dirty="0" smtClean="0"/>
              <a:t>气还神进而炼神还虚。通过内功心法训练，由腹式呼吸转向胎息，</a:t>
            </a:r>
            <a:r>
              <a:rPr lang="zh-CN" altLang="zh-CN" dirty="0" smtClean="0"/>
              <a:t>即以内丹为太极的核心</a:t>
            </a:r>
            <a:r>
              <a:rPr lang="zh-CN" altLang="zh-CN" dirty="0" smtClean="0"/>
              <a:t>，以</a:t>
            </a:r>
            <a:r>
              <a:rPr lang="zh-CN" altLang="en-US" dirty="0" smtClean="0"/>
              <a:t>丹田</a:t>
            </a:r>
            <a:r>
              <a:rPr lang="zh-CN" altLang="zh-CN" dirty="0" smtClean="0"/>
              <a:t>气贯周身，疏通经络，达到人体高度协调一致。以阴阳两仪互转，</a:t>
            </a:r>
            <a:r>
              <a:rPr lang="zh-CN" altLang="en-US" dirty="0" smtClean="0"/>
              <a:t>贯通</a:t>
            </a:r>
            <a:r>
              <a:rPr lang="zh-CN" altLang="zh-CN" dirty="0" smtClean="0"/>
              <a:t>任督二脉，</a:t>
            </a:r>
            <a:r>
              <a:rPr lang="zh-CN" altLang="en-US" dirty="0" smtClean="0"/>
              <a:t>使</a:t>
            </a:r>
            <a:r>
              <a:rPr lang="zh-CN" altLang="zh-CN" dirty="0" smtClean="0"/>
              <a:t>人体</a:t>
            </a:r>
            <a:r>
              <a:rPr lang="zh-CN" altLang="en-US" dirty="0" smtClean="0"/>
              <a:t>元气</a:t>
            </a:r>
            <a:r>
              <a:rPr lang="zh-CN" altLang="zh-CN" dirty="0" smtClean="0"/>
              <a:t>达到阴阳协调平衡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要领：</a:t>
            </a:r>
            <a:r>
              <a:rPr lang="en-US" altLang="zh-CN" dirty="0" smtClean="0"/>
              <a:t>1</a:t>
            </a:r>
            <a:r>
              <a:rPr lang="zh-CN" altLang="en-US" dirty="0" smtClean="0"/>
              <a:t>、无形无象。形不动而完全内动。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    2</a:t>
            </a:r>
            <a:r>
              <a:rPr lang="zh-CN" altLang="en-US" dirty="0" smtClean="0"/>
              <a:t>、渐入虚空。深华至更高维度。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    3</a:t>
            </a:r>
            <a:r>
              <a:rPr lang="zh-CN" altLang="en-US" dirty="0" smtClean="0"/>
              <a:t>、全体通透。丹田一动无有不动。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四、</a:t>
            </a:r>
            <a:r>
              <a:rPr lang="zh-CN" altLang="en-US" sz="4000" b="1" dirty="0" smtClean="0">
                <a:latin typeface="华文宋体" pitchFamily="2" charset="-122"/>
                <a:ea typeface="华文宋体" pitchFamily="2" charset="-122"/>
              </a:rPr>
              <a:t>吴公仪传李仁柳吴式太极拳内气运行的</a:t>
            </a:r>
            <a:r>
              <a:rPr lang="zh-CN" altLang="en-US" sz="4000" b="1" dirty="0" smtClean="0">
                <a:latin typeface="华文宋体" pitchFamily="2" charset="-122"/>
                <a:ea typeface="华文宋体" pitchFamily="2" charset="-122"/>
              </a:rPr>
              <a:t>基本方法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采气</a:t>
            </a:r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法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r>
              <a:rPr lang="zh-CN" altLang="en-US" dirty="0" smtClean="0">
                <a:ea typeface="隶书" pitchFamily="49" charset="-122"/>
              </a:rPr>
              <a:t>采天气、地气、树气、江河湖海等天地精华之气，作为养料，融入内丹，按照内丹修炼方法，练出以丹田为核心的先天之气，以心行气，气贯周身。</a:t>
            </a:r>
            <a:endParaRPr lang="en-US" altLang="zh-CN" dirty="0" smtClean="0"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周天</a:t>
            </a:r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运行</a:t>
            </a:r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法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r>
              <a:rPr lang="en-US" altLang="zh-CN" dirty="0" smtClean="0">
                <a:ea typeface="隶书" pitchFamily="49" charset="-122"/>
              </a:rPr>
              <a:t>1</a:t>
            </a:r>
            <a:r>
              <a:rPr lang="zh-CN" altLang="en-US" dirty="0" smtClean="0">
                <a:ea typeface="隶书" pitchFamily="49" charset="-122"/>
              </a:rPr>
              <a:t>、小周天运气法。贯通任督二脉，督脉：过尾闾关、夹脊关、大椎关，打通尾闾、命门、</a:t>
            </a:r>
            <a:r>
              <a:rPr lang="zh-CN" altLang="en-US" dirty="0" smtClean="0">
                <a:ea typeface="隶书" pitchFamily="49" charset="-122"/>
              </a:rPr>
              <a:t>夹</a:t>
            </a:r>
            <a:r>
              <a:rPr lang="zh-CN" altLang="en-US" dirty="0" smtClean="0">
                <a:ea typeface="隶书" pitchFamily="49" charset="-122"/>
              </a:rPr>
              <a:t>脊、</a:t>
            </a:r>
            <a:r>
              <a:rPr lang="zh-CN" altLang="en-US" dirty="0" smtClean="0">
                <a:ea typeface="隶书" pitchFamily="49" charset="-122"/>
              </a:rPr>
              <a:t>大</a:t>
            </a:r>
            <a:r>
              <a:rPr lang="zh-CN" altLang="en-US" dirty="0" smtClean="0">
                <a:ea typeface="隶书" pitchFamily="49" charset="-122"/>
              </a:rPr>
              <a:t>椎以及尾闾骨、腰椎、胸椎、颈椎，练出龙骨劲。任脉：沿</a:t>
            </a:r>
            <a:r>
              <a:rPr lang="zh-CN" altLang="en-US" dirty="0" smtClean="0">
                <a:ea typeface="隶书" pitchFamily="49" charset="-122"/>
              </a:rPr>
              <a:t>百</a:t>
            </a:r>
            <a:r>
              <a:rPr lang="zh-CN" altLang="en-US" dirty="0" smtClean="0">
                <a:ea typeface="隶书" pitchFamily="49" charset="-122"/>
              </a:rPr>
              <a:t>会、咽喉、天突、膻中、神阙、关元、入</a:t>
            </a:r>
            <a:r>
              <a:rPr lang="zh-CN" altLang="en-US" dirty="0" smtClean="0">
                <a:ea typeface="隶书" pitchFamily="49" charset="-122"/>
              </a:rPr>
              <a:t>会阴</a:t>
            </a:r>
            <a:r>
              <a:rPr lang="zh-CN" altLang="en-US" dirty="0" smtClean="0">
                <a:ea typeface="隶书" pitchFamily="49" charset="-122"/>
              </a:rPr>
              <a:t>海底，练出虚空劲。</a:t>
            </a:r>
            <a:endParaRPr lang="en-US" altLang="zh-CN" dirty="0" smtClean="0">
              <a:ea typeface="隶书" pitchFamily="49" charset="-122"/>
            </a:endParaRPr>
          </a:p>
          <a:p>
            <a:r>
              <a:rPr lang="en-US" altLang="zh-CN" dirty="0" smtClean="0">
                <a:ea typeface="隶书" pitchFamily="49" charset="-122"/>
              </a:rPr>
              <a:t>2</a:t>
            </a:r>
            <a:r>
              <a:rPr lang="zh-CN" altLang="en-US" dirty="0" smtClean="0">
                <a:ea typeface="隶书" pitchFamily="49" charset="-122"/>
              </a:rPr>
              <a:t>、大周天运气法。以丹田为真元之气，贯通十二经脉、奇经八脉，形成周身一体的循环内劲。</a:t>
            </a:r>
            <a:endParaRPr lang="en-US" altLang="zh-CN" dirty="0" smtClean="0"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中脉</a:t>
            </a:r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贯通</a:t>
            </a:r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法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r>
              <a:rPr lang="zh-CN" altLang="en-US" dirty="0" smtClean="0">
                <a:ea typeface="隶书" pitchFamily="49" charset="-122"/>
              </a:rPr>
              <a:t>采天气，沿百会、灵台、悬鹰、咽喉、</a:t>
            </a:r>
            <a:r>
              <a:rPr lang="zh-CN" altLang="en-US" dirty="0" smtClean="0">
                <a:ea typeface="隶书" pitchFamily="49" charset="-122"/>
              </a:rPr>
              <a:t>膻</a:t>
            </a:r>
            <a:r>
              <a:rPr lang="zh-CN" altLang="en-US" dirty="0" smtClean="0">
                <a:ea typeface="隶书" pitchFamily="49" charset="-122"/>
              </a:rPr>
              <a:t>中、玄关、阴跷、会阴，入涌泉，贯通天地之气。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896815"/>
            <a:ext cx="10515600" cy="5280148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丹田运转法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r>
              <a:rPr lang="en-US" altLang="zh-CN" dirty="0" smtClean="0">
                <a:ea typeface="隶书" pitchFamily="49" charset="-122"/>
              </a:rPr>
              <a:t>1</a:t>
            </a:r>
            <a:r>
              <a:rPr lang="zh-CN" altLang="en-US" dirty="0" smtClean="0">
                <a:ea typeface="隶书" pitchFamily="49" charset="-122"/>
              </a:rPr>
              <a:t>、聚集丹田之气，沿下、中、上三个丹田自左向右盘旋至顶窍接通天气，再沿中脉而下接通地气。</a:t>
            </a:r>
            <a:endParaRPr lang="en-US" altLang="zh-CN" dirty="0" smtClean="0">
              <a:ea typeface="隶书" pitchFamily="49" charset="-122"/>
            </a:endParaRPr>
          </a:p>
          <a:p>
            <a:r>
              <a:rPr lang="en-US" altLang="zh-CN" dirty="0" smtClean="0">
                <a:ea typeface="隶书" pitchFamily="49" charset="-122"/>
              </a:rPr>
              <a:t>2</a:t>
            </a:r>
            <a:r>
              <a:rPr lang="zh-CN" altLang="en-US" dirty="0" smtClean="0">
                <a:ea typeface="隶书" pitchFamily="49" charset="-122"/>
              </a:rPr>
              <a:t>、聚集丹田之气，以下丹田为中心，沿中脘、左右章门、关元、尾闾、命门按正反八卦旋转。</a:t>
            </a:r>
            <a:endParaRPr lang="en-US" altLang="zh-CN" dirty="0" smtClean="0"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胎息运气法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r>
              <a:rPr lang="zh-CN" altLang="en-US" dirty="0" smtClean="0">
                <a:ea typeface="隶书" pitchFamily="49" charset="-122"/>
              </a:rPr>
              <a:t>初级阶段：天</a:t>
            </a:r>
            <a:r>
              <a:rPr lang="zh-CN" altLang="en-US" dirty="0" smtClean="0">
                <a:ea typeface="隶书" pitchFamily="49" charset="-122"/>
              </a:rPr>
              <a:t>风式、跻阴式、丹闾式循环运行。</a:t>
            </a:r>
            <a:endParaRPr lang="en-US" altLang="zh-CN" dirty="0" smtClean="0">
              <a:ea typeface="隶书" pitchFamily="49" charset="-122"/>
            </a:endParaRPr>
          </a:p>
          <a:p>
            <a:r>
              <a:rPr lang="zh-CN" altLang="en-US" dirty="0" smtClean="0">
                <a:solidFill>
                  <a:srgbClr val="C00000"/>
                </a:solidFill>
                <a:ea typeface="隶书" pitchFamily="49" charset="-122"/>
              </a:rPr>
              <a:t>内劲发放法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r>
              <a:rPr lang="zh-CN" altLang="en-US" dirty="0" smtClean="0">
                <a:ea typeface="隶书" pitchFamily="49" charset="-122"/>
              </a:rPr>
              <a:t>尾闾聚气（下丹田）、夹脊聚气（中丹田）、大椎聚气（上丹田）</a:t>
            </a:r>
            <a:r>
              <a:rPr lang="zh-CN" altLang="en-US" dirty="0" smtClean="0">
                <a:ea typeface="隶书" pitchFamily="49" charset="-122"/>
              </a:rPr>
              <a:t>发放五弓</a:t>
            </a:r>
            <a:r>
              <a:rPr lang="zh-CN" altLang="en-US" dirty="0" smtClean="0">
                <a:ea typeface="隶书" pitchFamily="49" charset="-122"/>
              </a:rPr>
              <a:t>劲。</a:t>
            </a:r>
            <a:endParaRPr lang="en-US" altLang="zh-CN" dirty="0" smtClean="0">
              <a:solidFill>
                <a:srgbClr val="C00000"/>
              </a:solidFill>
              <a:ea typeface="隶书" pitchFamily="49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4087832-4C5F-DC76-89AE-66E1F1272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CN" sz="2800" dirty="0">
              <a:solidFill>
                <a:schemeClr val="accent2"/>
              </a:solidFill>
            </a:endParaRPr>
          </a:p>
          <a:p>
            <a:endParaRPr lang="en-US" altLang="zh-CN" dirty="0">
              <a:solidFill>
                <a:schemeClr val="accent2"/>
              </a:solidFill>
            </a:endParaRPr>
          </a:p>
          <a:p>
            <a:endParaRPr lang="en-US" altLang="zh-CN" sz="2800" dirty="0">
              <a:solidFill>
                <a:schemeClr val="accent2"/>
              </a:solidFill>
              <a:ea typeface="创艺简标宋" pitchFamily="2" charset="-122"/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accent2"/>
                </a:solidFill>
                <a:ea typeface="创艺简标宋" pitchFamily="2" charset="-122"/>
              </a:rPr>
              <a:t>                </a:t>
            </a:r>
            <a:r>
              <a:rPr lang="zh-CN" altLang="en-US" sz="6000" dirty="0">
                <a:solidFill>
                  <a:schemeClr val="accent2"/>
                </a:solidFill>
                <a:ea typeface="创艺简标宋" pitchFamily="2" charset="-122"/>
              </a:rPr>
              <a:t> 谢谢大家</a:t>
            </a:r>
            <a:endParaRPr lang="en-US" altLang="zh-CN" sz="6000" dirty="0">
              <a:solidFill>
                <a:schemeClr val="accent2"/>
              </a:solidFill>
              <a:ea typeface="创艺简标宋" pitchFamily="2" charset="-122"/>
            </a:endParaRPr>
          </a:p>
          <a:p>
            <a:endParaRPr lang="en-US" altLang="zh-CN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CN" sz="2800" dirty="0">
                <a:solidFill>
                  <a:schemeClr val="accent2"/>
                </a:solidFill>
              </a:rPr>
              <a:t>                                          </a:t>
            </a:r>
          </a:p>
          <a:p>
            <a:pPr marL="0" indent="0">
              <a:buNone/>
            </a:pPr>
            <a:r>
              <a:rPr lang="en-US" altLang="zh-CN" sz="7200" dirty="0">
                <a:solidFill>
                  <a:schemeClr val="accent2"/>
                </a:solidFill>
              </a:rPr>
              <a:t>                                            </a:t>
            </a:r>
            <a:endParaRPr lang="zh-CN" altLang="en-US" sz="7200" dirty="0">
              <a:solidFill>
                <a:schemeClr val="accent2"/>
              </a:solidFill>
            </a:endParaRP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878A8A6-191A-84B8-0607-BA4C8A3AC1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92" t="12657" r="26192" b="49924"/>
          <a:stretch/>
        </p:blipFill>
        <p:spPr>
          <a:xfrm>
            <a:off x="2862289" y="151629"/>
            <a:ext cx="6124056" cy="2560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620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8A17805-7EA1-3B65-1AEE-2FCA066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22"/>
            <a:ext cx="10515600" cy="1072054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+mn-ea"/>
                <a:ea typeface="+mn-ea"/>
              </a:rPr>
              <a:t>  </a:t>
            </a:r>
            <a:r>
              <a:rPr lang="zh-CN" altLang="en-US" sz="3600" b="1" dirty="0">
                <a:latin typeface="华文宋体" pitchFamily="2" charset="-122"/>
                <a:ea typeface="华文宋体" pitchFamily="2" charset="-122"/>
              </a:rPr>
              <a:t>一</a:t>
            </a:r>
            <a:r>
              <a:rPr lang="zh-CN" altLang="en-US" sz="3600" b="1" dirty="0" smtClean="0">
                <a:latin typeface="华文宋体" pitchFamily="2" charset="-122"/>
                <a:ea typeface="华文宋体" pitchFamily="2" charset="-122"/>
              </a:rPr>
              <a:t>、</a:t>
            </a:r>
            <a:r>
              <a:rPr lang="zh-CN" altLang="zh-CN" sz="3600" b="1" dirty="0" smtClean="0">
                <a:latin typeface="+mn-ea"/>
              </a:rPr>
              <a:t>吴公仪传李仁柳吴式太极拳新架</a:t>
            </a:r>
            <a:r>
              <a:rPr lang="zh-CN" altLang="en-US" sz="3600" b="1" dirty="0" smtClean="0">
                <a:latin typeface="+mn-ea"/>
              </a:rPr>
              <a:t>的</a:t>
            </a:r>
            <a:r>
              <a:rPr lang="zh-CN" altLang="en-US" sz="3600" b="1" dirty="0" smtClean="0">
                <a:latin typeface="+mn-ea"/>
              </a:rPr>
              <a:t>训练系统</a:t>
            </a:r>
            <a:endParaRPr lang="zh-CN" altLang="en-US" sz="3600" b="1" dirty="0">
              <a:latin typeface="华文宋体" pitchFamily="2" charset="-122"/>
              <a:ea typeface="华文宋体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50D9245-0223-CEF6-C22E-6A056739B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23" y="1447799"/>
            <a:ext cx="10024501" cy="4076701"/>
          </a:xfrm>
        </p:spPr>
        <p:txBody>
          <a:bodyPr>
            <a:normAutofit/>
          </a:bodyPr>
          <a:lstStyle/>
          <a:p>
            <a:r>
              <a:rPr lang="zh-CN" altLang="zh-CN" b="1" dirty="0" smtClean="0">
                <a:solidFill>
                  <a:schemeClr val="accent2"/>
                </a:solidFill>
              </a:rPr>
              <a:t>一个丹田核心</a:t>
            </a:r>
            <a:r>
              <a:rPr lang="en-US" altLang="zh-CN" b="1" dirty="0" smtClean="0">
                <a:solidFill>
                  <a:schemeClr val="accent2"/>
                </a:solidFill>
              </a:rPr>
              <a:t>:</a:t>
            </a:r>
            <a:r>
              <a:rPr lang="zh-CN" altLang="zh-CN" dirty="0" smtClean="0"/>
              <a:t>即以内丹为太极的核心，通过裂变，衍生万象，以</a:t>
            </a:r>
            <a:r>
              <a:rPr lang="zh-CN" altLang="en-US" dirty="0" smtClean="0"/>
              <a:t>丹田</a:t>
            </a:r>
            <a:r>
              <a:rPr lang="zh-CN" altLang="zh-CN" dirty="0" smtClean="0"/>
              <a:t>气贯周身，疏通经络，达到人体高度协调一致。</a:t>
            </a:r>
          </a:p>
          <a:p>
            <a:r>
              <a:rPr lang="zh-CN" altLang="zh-CN" b="1" dirty="0" smtClean="0">
                <a:solidFill>
                  <a:schemeClr val="accent2"/>
                </a:solidFill>
              </a:rPr>
              <a:t>二大经脉互转：</a:t>
            </a:r>
            <a:r>
              <a:rPr lang="zh-CN" altLang="zh-CN" dirty="0" smtClean="0"/>
              <a:t>即以阴阳两仪互转，</a:t>
            </a:r>
            <a:r>
              <a:rPr lang="zh-CN" altLang="en-US" dirty="0" smtClean="0"/>
              <a:t>贯通</a:t>
            </a:r>
            <a:r>
              <a:rPr lang="zh-CN" altLang="zh-CN" dirty="0" smtClean="0"/>
              <a:t>任督二脉，</a:t>
            </a:r>
            <a:r>
              <a:rPr lang="zh-CN" altLang="en-US" dirty="0" smtClean="0"/>
              <a:t>使</a:t>
            </a:r>
            <a:r>
              <a:rPr lang="zh-CN" altLang="zh-CN" dirty="0" smtClean="0"/>
              <a:t>人体</a:t>
            </a:r>
            <a:r>
              <a:rPr lang="zh-CN" altLang="en-US" dirty="0" smtClean="0"/>
              <a:t>元气</a:t>
            </a:r>
            <a:r>
              <a:rPr lang="zh-CN" altLang="zh-CN" dirty="0" smtClean="0"/>
              <a:t>达到阴阳协调平衡。</a:t>
            </a:r>
          </a:p>
          <a:p>
            <a:r>
              <a:rPr lang="zh-CN" altLang="zh-CN" b="1" dirty="0" smtClean="0">
                <a:solidFill>
                  <a:schemeClr val="accent2"/>
                </a:solidFill>
              </a:rPr>
              <a:t>三个阶段递进：</a:t>
            </a:r>
            <a:r>
              <a:rPr lang="zh-CN" altLang="zh-CN" dirty="0" smtClean="0"/>
              <a:t>即以形态、意劲、神气为不同阶段，循序渐进，因人施教，逐步提升太极功夫的境界。</a:t>
            </a:r>
          </a:p>
          <a:p>
            <a:pPr>
              <a:buNone/>
            </a:pPr>
            <a:endParaRPr lang="zh-CN" altLang="en-US" dirty="0">
              <a:ea typeface="创艺简标宋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3BEB176-A4F2-CEBB-035D-33FFD453D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07" y="4549378"/>
            <a:ext cx="2261152" cy="195024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CC055CA-F7C8-2282-BF22-5559B1C9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31" t="50000" r="28923" b="-2442"/>
          <a:stretch/>
        </p:blipFill>
        <p:spPr>
          <a:xfrm>
            <a:off x="4619297" y="4162097"/>
            <a:ext cx="2439221" cy="2578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30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B6637DE-E1F7-0CEA-9462-48A621BC3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5213"/>
            <a:ext cx="10402614" cy="5451749"/>
          </a:xfrm>
        </p:spPr>
        <p:txBody>
          <a:bodyPr/>
          <a:lstStyle/>
          <a:p>
            <a:r>
              <a:rPr lang="zh-CN" altLang="zh-CN" b="1" dirty="0" smtClean="0">
                <a:solidFill>
                  <a:schemeClr val="accent2"/>
                </a:solidFill>
              </a:rPr>
              <a:t>四肢百脉贯通：</a:t>
            </a:r>
            <a:r>
              <a:rPr lang="zh-CN" altLang="zh-CN" dirty="0" smtClean="0"/>
              <a:t>即以意领气，气沉丹田，将丹田内聚之气贯通四肢百脉，达到处处是丹田境界。</a:t>
            </a:r>
          </a:p>
          <a:p>
            <a:r>
              <a:rPr lang="zh-CN" altLang="zh-CN" b="1" dirty="0" smtClean="0">
                <a:solidFill>
                  <a:schemeClr val="accent2"/>
                </a:solidFill>
              </a:rPr>
              <a:t>五行方位畅达：</a:t>
            </a:r>
            <a:r>
              <a:rPr lang="zh-CN" altLang="zh-CN" dirty="0" smtClean="0"/>
              <a:t>即进步、后退、左顾右盼、中定，</a:t>
            </a:r>
            <a:r>
              <a:rPr lang="zh-CN" altLang="en-US" dirty="0" smtClean="0"/>
              <a:t>在丹田内气的驱动下，周身协调，</a:t>
            </a:r>
            <a:r>
              <a:rPr lang="zh-CN" altLang="zh-CN" dirty="0" smtClean="0"/>
              <a:t>达到全方位运转自如。</a:t>
            </a:r>
          </a:p>
          <a:p>
            <a:r>
              <a:rPr lang="zh-CN" altLang="zh-CN" b="1" dirty="0" smtClean="0">
                <a:solidFill>
                  <a:schemeClr val="accent2"/>
                </a:solidFill>
              </a:rPr>
              <a:t>六合内外到位：</a:t>
            </a:r>
            <a:r>
              <a:rPr lang="zh-CN" altLang="zh-CN" dirty="0" smtClean="0">
                <a:solidFill>
                  <a:schemeClr val="accent2"/>
                </a:solidFill>
              </a:rPr>
              <a:t> </a:t>
            </a:r>
            <a:r>
              <a:rPr lang="zh-CN" altLang="zh-CN" dirty="0" smtClean="0"/>
              <a:t>即肩与胯、肘与膝、手与足外三合，心与意、意与气、气与劲内三合在内气的统筹协调下自然吻</a:t>
            </a:r>
            <a:r>
              <a:rPr lang="zh-CN" altLang="en-US" dirty="0" smtClean="0"/>
              <a:t>合</a:t>
            </a:r>
            <a:r>
              <a:rPr lang="zh-CN" altLang="zh-CN" dirty="0" smtClean="0"/>
              <a:t>，</a:t>
            </a:r>
            <a:r>
              <a:rPr lang="zh-CN" altLang="en-US" dirty="0" smtClean="0"/>
              <a:t>贯通周身</a:t>
            </a:r>
            <a:r>
              <a:rPr lang="zh-CN" altLang="zh-CN" dirty="0" smtClean="0"/>
              <a:t>，达到身、形、意的高度融合。</a:t>
            </a:r>
          </a:p>
          <a:p>
            <a:r>
              <a:rPr lang="zh-CN" altLang="zh-CN" b="1" dirty="0" smtClean="0">
                <a:solidFill>
                  <a:schemeClr val="accent2"/>
                </a:solidFill>
              </a:rPr>
              <a:t>七星内旋炼丹：</a:t>
            </a:r>
            <a:r>
              <a:rPr lang="zh-CN" altLang="zh-CN" dirty="0" smtClean="0"/>
              <a:t>即以内丹为核心，沿中皖、左右章门、关元等七个重要穴位正反内旋，强化内丹的锤炼。</a:t>
            </a:r>
          </a:p>
          <a:p>
            <a:r>
              <a:rPr lang="zh-CN" altLang="zh-CN" b="1" dirty="0" smtClean="0">
                <a:solidFill>
                  <a:schemeClr val="accent2"/>
                </a:solidFill>
              </a:rPr>
              <a:t>八法运用自如：</a:t>
            </a:r>
            <a:r>
              <a:rPr lang="zh-CN" altLang="zh-CN" dirty="0" smtClean="0"/>
              <a:t>即把太极棚、捋、挤、按、采、挒、肘、靠八法，通过融入丹田，形成</a:t>
            </a:r>
            <a:r>
              <a:rPr lang="zh-CN" altLang="en-US" dirty="0" smtClean="0"/>
              <a:t>核心</a:t>
            </a:r>
            <a:r>
              <a:rPr lang="zh-CN" altLang="zh-CN" dirty="0" smtClean="0"/>
              <a:t>整劲，灵活运用。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5211D86-6180-EB11-8837-D27BFE64F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52" y="4682359"/>
            <a:ext cx="1935150" cy="174529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E2473ACE-481C-BEF9-D480-BBA73071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31" t="50000" r="28923" b="-2442"/>
          <a:stretch/>
        </p:blipFill>
        <p:spPr>
          <a:xfrm>
            <a:off x="3768418" y="4146330"/>
            <a:ext cx="3404892" cy="2711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4852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49569"/>
            <a:ext cx="10515600" cy="5227394"/>
          </a:xfrm>
        </p:spPr>
        <p:txBody>
          <a:bodyPr/>
          <a:lstStyle/>
          <a:p>
            <a:r>
              <a:rPr lang="zh-CN" altLang="zh-CN" b="1" dirty="0" smtClean="0">
                <a:solidFill>
                  <a:schemeClr val="accent1"/>
                </a:solidFill>
              </a:rPr>
              <a:t>九宫活步敏捷；</a:t>
            </a:r>
            <a:r>
              <a:rPr lang="zh-CN" altLang="zh-CN" dirty="0" smtClean="0"/>
              <a:t>即以九宫步法进行活步推手训练，做到心、意、神、形的实践运用。</a:t>
            </a:r>
          </a:p>
          <a:p>
            <a:r>
              <a:rPr lang="zh-CN" altLang="zh-CN" b="1" dirty="0" smtClean="0">
                <a:solidFill>
                  <a:schemeClr val="accent1"/>
                </a:solidFill>
              </a:rPr>
              <a:t>十劲要领铭记：</a:t>
            </a:r>
            <a:r>
              <a:rPr lang="zh-CN" altLang="zh-CN" dirty="0" smtClean="0"/>
              <a:t>即掌握领悟“听、懂、走、化、引、拿、发、提、开、合劲”的内涵要领，在推手过程中做到应物自然应用。</a:t>
            </a:r>
          </a:p>
          <a:p>
            <a:r>
              <a:rPr lang="zh-CN" altLang="en-US" dirty="0" smtClean="0"/>
              <a:t>上述</a:t>
            </a:r>
            <a:r>
              <a:rPr lang="zh-CN" altLang="zh-CN" dirty="0" smtClean="0"/>
              <a:t>十个方面，囊括了吴公仪传李仁柳太极拳新架的核心内涵、基本要领、方法路径，</a:t>
            </a:r>
            <a:r>
              <a:rPr lang="zh-CN" altLang="en-US" dirty="0" smtClean="0"/>
              <a:t>最为关键的内容，就是</a:t>
            </a:r>
            <a:r>
              <a:rPr lang="zh-CN" altLang="zh-CN" dirty="0" smtClean="0"/>
              <a:t>要</a:t>
            </a:r>
            <a:r>
              <a:rPr lang="zh-CN" altLang="en-US" dirty="0" smtClean="0"/>
              <a:t>把拳架与内丹练功融合为一体，系统进行太极内功六法修炼，即</a:t>
            </a:r>
            <a:r>
              <a:rPr lang="zh-CN" altLang="en-US" sz="3200" dirty="0" smtClean="0">
                <a:solidFill>
                  <a:srgbClr val="C00000"/>
                </a:solidFill>
                <a:ea typeface="隶书" pitchFamily="49" charset="-122"/>
              </a:rPr>
              <a:t>采气法、周天运行法、中脉贯通法、丹田运转法、胎息运气法、内劲发放法，</a:t>
            </a:r>
            <a:r>
              <a:rPr lang="zh-CN" altLang="en-US" dirty="0" smtClean="0"/>
              <a:t>充分</a:t>
            </a:r>
            <a:r>
              <a:rPr lang="zh-CN" altLang="en-US" dirty="0" smtClean="0"/>
              <a:t>体现纯</a:t>
            </a:r>
            <a:r>
              <a:rPr lang="zh-CN" altLang="en-US" dirty="0" smtClean="0"/>
              <a:t>以意行，意为统帅的要求</a:t>
            </a:r>
            <a:r>
              <a:rPr lang="zh-CN" altLang="zh-CN" dirty="0" smtClean="0"/>
              <a:t>。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6CA32D1-9B51-E910-D889-BF61FCF6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55"/>
            <a:ext cx="10515600" cy="945931"/>
          </a:xfrm>
        </p:spPr>
        <p:txBody>
          <a:bodyPr>
            <a:noAutofit/>
          </a:bodyPr>
          <a:lstStyle/>
          <a:p>
            <a:r>
              <a:rPr lang="zh-CN" altLang="en-US" sz="3600" b="1" kern="100" dirty="0">
                <a:latin typeface="华文宋体" pitchFamily="2" charset="-122"/>
                <a:ea typeface="华文宋体" pitchFamily="2" charset="-122"/>
              </a:rPr>
              <a:t>二</a:t>
            </a:r>
            <a:r>
              <a:rPr lang="zh-CN" altLang="en-US" sz="3600" b="1" kern="100" dirty="0" smtClean="0">
                <a:latin typeface="华文宋体" pitchFamily="2" charset="-122"/>
                <a:ea typeface="华文宋体" pitchFamily="2" charset="-122"/>
              </a:rPr>
              <a:t>、</a:t>
            </a:r>
            <a:r>
              <a:rPr lang="zh-CN" altLang="en-US" sz="3600" b="1" dirty="0" smtClean="0">
                <a:latin typeface="华文宋体" pitchFamily="2" charset="-122"/>
                <a:ea typeface="华文宋体" pitchFamily="2" charset="-122"/>
              </a:rPr>
              <a:t>吴公仪传李仁柳吴式</a:t>
            </a:r>
            <a:r>
              <a:rPr lang="zh-CN" altLang="en-US" sz="3600" b="1" dirty="0" smtClean="0">
                <a:latin typeface="华文宋体" pitchFamily="2" charset="-122"/>
                <a:ea typeface="华文宋体" pitchFamily="2" charset="-122"/>
              </a:rPr>
              <a:t>太极拳内气运行的基本原理</a:t>
            </a:r>
            <a:endParaRPr lang="zh-CN" altLang="en-US" sz="3600" b="1" dirty="0">
              <a:ea typeface="创艺简标宋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B91BEF8-2FD0-E35A-B7FF-B4227DE20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29710"/>
            <a:ext cx="11049000" cy="4075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CN" altLang="zh-CN" sz="2600" dirty="0"/>
          </a:p>
          <a:p>
            <a:r>
              <a:rPr lang="zh-CN" altLang="en-US" sz="3600" b="1" dirty="0" smtClean="0">
                <a:solidFill>
                  <a:srgbClr val="FF0000"/>
                </a:solidFill>
              </a:rPr>
              <a:t>基本原理：</a:t>
            </a:r>
            <a:r>
              <a:rPr lang="zh-CN" altLang="en-US" sz="3200" dirty="0" smtClean="0"/>
              <a:t>内气运行的内涵是三个阶段循序渐进，即炼精化气</a:t>
            </a:r>
            <a:r>
              <a:rPr lang="zh-CN" altLang="en-US" sz="3200" dirty="0" smtClean="0"/>
              <a:t>、</a:t>
            </a:r>
            <a:r>
              <a:rPr lang="zh-CN" altLang="en-US" sz="3200" dirty="0" smtClean="0"/>
              <a:t>炼</a:t>
            </a:r>
            <a:r>
              <a:rPr lang="zh-CN" altLang="en-US" sz="3200" dirty="0" smtClean="0"/>
              <a:t>气还</a:t>
            </a:r>
            <a:r>
              <a:rPr lang="zh-CN" altLang="en-US" sz="3200" dirty="0" smtClean="0"/>
              <a:t>神、炼神还虚。通过六大内功</a:t>
            </a:r>
            <a:r>
              <a:rPr lang="zh-CN" altLang="en-US" sz="3200" dirty="0" smtClean="0"/>
              <a:t>心</a:t>
            </a:r>
            <a:r>
              <a:rPr lang="zh-CN" altLang="en-US" sz="3200" dirty="0" smtClean="0"/>
              <a:t>法系统训练</a:t>
            </a:r>
            <a:r>
              <a:rPr lang="zh-CN" altLang="en-US" sz="3200" dirty="0" smtClean="0"/>
              <a:t>，由腹式呼吸转向胎息，</a:t>
            </a:r>
            <a:r>
              <a:rPr lang="zh-CN" altLang="zh-CN" sz="3200" dirty="0" smtClean="0"/>
              <a:t>即以内丹为</a:t>
            </a:r>
            <a:r>
              <a:rPr lang="zh-CN" altLang="zh-CN" sz="3200" dirty="0" smtClean="0"/>
              <a:t>太极</a:t>
            </a:r>
            <a:r>
              <a:rPr lang="zh-CN" altLang="en-US" sz="3200" dirty="0" smtClean="0"/>
              <a:t>内气运行</a:t>
            </a:r>
            <a:r>
              <a:rPr lang="zh-CN" altLang="zh-CN" sz="3200" dirty="0" smtClean="0"/>
              <a:t>的</a:t>
            </a:r>
            <a:r>
              <a:rPr lang="zh-CN" altLang="zh-CN" sz="3200" dirty="0" smtClean="0"/>
              <a:t>核心，通过裂变，衍生万象，以</a:t>
            </a:r>
            <a:r>
              <a:rPr lang="zh-CN" altLang="en-US" sz="3200" dirty="0" smtClean="0"/>
              <a:t>丹田为核心达到</a:t>
            </a:r>
            <a:r>
              <a:rPr lang="zh-CN" altLang="zh-CN" sz="3200" dirty="0" smtClean="0"/>
              <a:t>气</a:t>
            </a:r>
            <a:r>
              <a:rPr lang="zh-CN" altLang="zh-CN" sz="3200" dirty="0" smtClean="0"/>
              <a:t>贯周身，疏通经络</a:t>
            </a:r>
            <a:r>
              <a:rPr lang="zh-CN" altLang="zh-CN" sz="3200" dirty="0" smtClean="0"/>
              <a:t>，人体</a:t>
            </a:r>
            <a:r>
              <a:rPr lang="zh-CN" altLang="en-US" sz="3200" dirty="0" smtClean="0"/>
              <a:t>筋肌腱、精气神</a:t>
            </a:r>
            <a:r>
              <a:rPr lang="zh-CN" altLang="zh-CN" sz="3200" dirty="0" smtClean="0"/>
              <a:t>高度</a:t>
            </a:r>
            <a:r>
              <a:rPr lang="zh-CN" altLang="zh-CN" sz="3200" dirty="0" smtClean="0"/>
              <a:t>协调一致</a:t>
            </a:r>
            <a:r>
              <a:rPr lang="zh-CN" altLang="zh-CN" sz="3200" dirty="0" smtClean="0"/>
              <a:t>。</a:t>
            </a:r>
            <a:r>
              <a:rPr lang="zh-CN" altLang="en-US" sz="3200" dirty="0" smtClean="0"/>
              <a:t>由</a:t>
            </a:r>
            <a:r>
              <a:rPr lang="zh-CN" altLang="en-US" sz="3200" dirty="0" smtClean="0"/>
              <a:t>后天运气转向先天行气</a:t>
            </a:r>
            <a:r>
              <a:rPr lang="zh-CN" altLang="en-US" sz="3200" dirty="0" smtClean="0"/>
              <a:t>，进入天人合一</a:t>
            </a:r>
            <a:r>
              <a:rPr lang="zh-CN" altLang="en-US" sz="3200" dirty="0" smtClean="0"/>
              <a:t>境界。</a:t>
            </a:r>
            <a:endParaRPr lang="en-US" altLang="zh-CN" sz="3200" dirty="0" smtClean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0B20E2C-E1D5-433B-7366-2F9912291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227" y="5076497"/>
            <a:ext cx="1743007" cy="15280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3FEAE2B-C176-E232-0BCA-0546CB71E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31" t="50000" r="28923" b="-2442"/>
          <a:stretch/>
        </p:blipFill>
        <p:spPr>
          <a:xfrm>
            <a:off x="4910760" y="4792717"/>
            <a:ext cx="2256180" cy="1907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49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0F8BAE0-E6BF-BF66-F405-4D942F3B6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340" y="819150"/>
            <a:ext cx="7988122" cy="53578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dirty="0" smtClean="0"/>
              <a:t>   </a:t>
            </a:r>
            <a:r>
              <a:rPr lang="zh-CN" altLang="en-US" sz="2400" dirty="0" smtClean="0"/>
              <a:t>从</a:t>
            </a:r>
            <a:r>
              <a:rPr lang="zh-CN" altLang="en-US" sz="2400" b="1" dirty="0" smtClean="0"/>
              <a:t>养生</a:t>
            </a:r>
            <a:r>
              <a:rPr lang="zh-CN" altLang="en-US" sz="2400" dirty="0" smtClean="0"/>
              <a:t>的视角看，维持人体各个器官、经脉、骨架等</a:t>
            </a:r>
            <a:r>
              <a:rPr lang="zh-CN" altLang="en-US" sz="2400" dirty="0" smtClean="0"/>
              <a:t>诸多因素</a:t>
            </a:r>
            <a:r>
              <a:rPr lang="zh-CN" altLang="en-US" sz="2400" dirty="0" smtClean="0"/>
              <a:t>正常运行的关键是气血运行顺畅。气血能带来养料，不断满足生命运动所需的动能。从某种角度观察，气血是阳，看得见、摸得着，现代医学科学能直观的外在体；经络是阴，隐匿在人体内看不见、摸不着，是现代医学科学仪器无法观察检验的，却又是客观存在的微观体，是人体生命气血赖以生存和保持活力的动力之源。</a:t>
            </a:r>
            <a:endParaRPr lang="en-US" altLang="zh-CN" sz="24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       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F28594-3F64-2362-12CF-45B54F8BD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79" y="4617088"/>
            <a:ext cx="2274936" cy="197881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79EEC0E5-0183-FC62-D3CB-D886D606D1CE}"/>
              </a:ext>
            </a:extLst>
          </p:cNvPr>
          <p:cNvGrpSpPr/>
          <p:nvPr/>
        </p:nvGrpSpPr>
        <p:grpSpPr>
          <a:xfrm>
            <a:off x="110358" y="2317531"/>
            <a:ext cx="2022981" cy="4152325"/>
            <a:chOff x="1124123" y="971550"/>
            <a:chExt cx="1996070" cy="3445183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226AD1EB-D36D-0310-18D8-5BDBC3372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1191225"/>
              <a:ext cx="1443775" cy="1380525"/>
            </a:xfrm>
            <a:custGeom>
              <a:avLst/>
              <a:gdLst>
                <a:gd name="connsiteX0" fmla="*/ 122663 w 2419349"/>
                <a:gd name="connsiteY0" fmla="*/ 0 h 1507653"/>
                <a:gd name="connsiteX1" fmla="*/ 2296687 w 2419349"/>
                <a:gd name="connsiteY1" fmla="*/ 0 h 1507653"/>
                <a:gd name="connsiteX2" fmla="*/ 2419349 w 2419349"/>
                <a:gd name="connsiteY2" fmla="*/ 122663 h 1507653"/>
                <a:gd name="connsiteX3" fmla="*/ 2419349 w 2419349"/>
                <a:gd name="connsiteY3" fmla="*/ 1384991 h 1507653"/>
                <a:gd name="connsiteX4" fmla="*/ 2296687 w 2419349"/>
                <a:gd name="connsiteY4" fmla="*/ 1507653 h 1507653"/>
                <a:gd name="connsiteX5" fmla="*/ 122663 w 2419349"/>
                <a:gd name="connsiteY5" fmla="*/ 1507653 h 1507653"/>
                <a:gd name="connsiteX6" fmla="*/ 0 w 2419349"/>
                <a:gd name="connsiteY6" fmla="*/ 1384991 h 1507653"/>
                <a:gd name="connsiteX7" fmla="*/ 0 w 2419349"/>
                <a:gd name="connsiteY7" fmla="*/ 122663 h 1507653"/>
                <a:gd name="connsiteX8" fmla="*/ 122663 w 2419349"/>
                <a:gd name="connsiteY8" fmla="*/ 0 h 150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349" h="1507653">
                  <a:moveTo>
                    <a:pt x="122663" y="0"/>
                  </a:moveTo>
                  <a:lnTo>
                    <a:pt x="2296687" y="0"/>
                  </a:lnTo>
                  <a:cubicBezTo>
                    <a:pt x="2364431" y="0"/>
                    <a:pt x="2419349" y="54918"/>
                    <a:pt x="2419349" y="122663"/>
                  </a:cubicBezTo>
                  <a:lnTo>
                    <a:pt x="2419349" y="1384991"/>
                  </a:lnTo>
                  <a:cubicBezTo>
                    <a:pt x="2419349" y="1452735"/>
                    <a:pt x="2364431" y="1507653"/>
                    <a:pt x="2296687" y="1507653"/>
                  </a:cubicBezTo>
                  <a:lnTo>
                    <a:pt x="122663" y="1507653"/>
                  </a:lnTo>
                  <a:cubicBezTo>
                    <a:pt x="54918" y="1507653"/>
                    <a:pt x="0" y="1452735"/>
                    <a:pt x="0" y="1384991"/>
                  </a:cubicBezTo>
                  <a:lnTo>
                    <a:pt x="0" y="122663"/>
                  </a:lnTo>
                  <a:cubicBezTo>
                    <a:pt x="0" y="54918"/>
                    <a:pt x="54918" y="0"/>
                    <a:pt x="122663" y="0"/>
                  </a:cubicBezTo>
                  <a:close/>
                </a:path>
              </a:pathLst>
            </a:custGeom>
          </p:spPr>
        </p:pic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9D74D3A9-956B-7BCB-D553-C6B2C0940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0433" y="2879492"/>
              <a:ext cx="1378902" cy="1528055"/>
            </a:xfrm>
            <a:custGeom>
              <a:avLst/>
              <a:gdLst>
                <a:gd name="connsiteX0" fmla="*/ 122663 w 2419349"/>
                <a:gd name="connsiteY0" fmla="*/ 0 h 1507653"/>
                <a:gd name="connsiteX1" fmla="*/ 2296687 w 2419349"/>
                <a:gd name="connsiteY1" fmla="*/ 0 h 1507653"/>
                <a:gd name="connsiteX2" fmla="*/ 2419349 w 2419349"/>
                <a:gd name="connsiteY2" fmla="*/ 122663 h 1507653"/>
                <a:gd name="connsiteX3" fmla="*/ 2419349 w 2419349"/>
                <a:gd name="connsiteY3" fmla="*/ 1384991 h 1507653"/>
                <a:gd name="connsiteX4" fmla="*/ 2296687 w 2419349"/>
                <a:gd name="connsiteY4" fmla="*/ 1507653 h 1507653"/>
                <a:gd name="connsiteX5" fmla="*/ 122663 w 2419349"/>
                <a:gd name="connsiteY5" fmla="*/ 1507653 h 1507653"/>
                <a:gd name="connsiteX6" fmla="*/ 0 w 2419349"/>
                <a:gd name="connsiteY6" fmla="*/ 1384991 h 1507653"/>
                <a:gd name="connsiteX7" fmla="*/ 0 w 2419349"/>
                <a:gd name="connsiteY7" fmla="*/ 122663 h 1507653"/>
                <a:gd name="connsiteX8" fmla="*/ 122663 w 2419349"/>
                <a:gd name="connsiteY8" fmla="*/ 0 h 150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349" h="1507653">
                  <a:moveTo>
                    <a:pt x="122663" y="0"/>
                  </a:moveTo>
                  <a:lnTo>
                    <a:pt x="2296687" y="0"/>
                  </a:lnTo>
                  <a:cubicBezTo>
                    <a:pt x="2364431" y="0"/>
                    <a:pt x="2419349" y="54918"/>
                    <a:pt x="2419349" y="122663"/>
                  </a:cubicBezTo>
                  <a:lnTo>
                    <a:pt x="2419349" y="1384991"/>
                  </a:lnTo>
                  <a:cubicBezTo>
                    <a:pt x="2419349" y="1452735"/>
                    <a:pt x="2364431" y="1507653"/>
                    <a:pt x="2296687" y="1507653"/>
                  </a:cubicBezTo>
                  <a:lnTo>
                    <a:pt x="122663" y="1507653"/>
                  </a:lnTo>
                  <a:cubicBezTo>
                    <a:pt x="54918" y="1507653"/>
                    <a:pt x="0" y="1452735"/>
                    <a:pt x="0" y="1384991"/>
                  </a:cubicBezTo>
                  <a:lnTo>
                    <a:pt x="0" y="122663"/>
                  </a:lnTo>
                  <a:cubicBezTo>
                    <a:pt x="0" y="54918"/>
                    <a:pt x="54918" y="0"/>
                    <a:pt x="122663" y="0"/>
                  </a:cubicBezTo>
                  <a:close/>
                </a:path>
              </a:pathLst>
            </a:custGeom>
          </p:spPr>
        </p:pic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F4E5D1CF-F288-EDB4-9DCA-B58CDEE0F8D8}"/>
                </a:ext>
              </a:extLst>
            </p:cNvPr>
            <p:cNvSpPr/>
            <p:nvPr/>
          </p:nvSpPr>
          <p:spPr>
            <a:xfrm>
              <a:off x="1124123" y="971550"/>
              <a:ext cx="1981200" cy="1600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="" xmlns:a16="http://schemas.microsoft.com/office/drawing/2014/main" id="{8EC7BEBF-D477-7AA2-8F57-4D7DF2318C72}"/>
                </a:ext>
              </a:extLst>
            </p:cNvPr>
            <p:cNvSpPr/>
            <p:nvPr/>
          </p:nvSpPr>
          <p:spPr>
            <a:xfrm>
              <a:off x="1138993" y="2816533"/>
              <a:ext cx="1981200" cy="16002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AECD1C2-6C3B-2E89-54AF-B8708DCF25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31" t="50000" r="28923" b="-2442"/>
          <a:stretch/>
        </p:blipFill>
        <p:spPr>
          <a:xfrm>
            <a:off x="3909848" y="4246180"/>
            <a:ext cx="3563007" cy="2611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468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29B9734-2DCE-DEF3-2310-F2C5D06E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92" y="141889"/>
            <a:ext cx="10544908" cy="860433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>
                <a:latin typeface="+mn-lt"/>
                <a:ea typeface="+mn-ea"/>
              </a:rPr>
              <a:t/>
            </a:r>
            <a:br>
              <a:rPr lang="en-US" altLang="zh-CN" sz="3200" b="1" dirty="0">
                <a:latin typeface="+mn-lt"/>
                <a:ea typeface="+mn-ea"/>
              </a:rPr>
            </a:br>
            <a:r>
              <a:rPr lang="en-US" altLang="zh-CN" sz="3200" b="1" dirty="0">
                <a:latin typeface="+mn-lt"/>
                <a:ea typeface="+mn-ea"/>
              </a:rPr>
              <a:t/>
            </a:r>
            <a:br>
              <a:rPr lang="en-US" altLang="zh-CN" sz="3200" b="1" dirty="0">
                <a:latin typeface="+mn-lt"/>
                <a:ea typeface="+mn-ea"/>
              </a:rPr>
            </a:br>
            <a:r>
              <a:rPr lang="en-US" altLang="zh-CN" sz="3200" b="1" dirty="0">
                <a:latin typeface="+mn-lt"/>
                <a:ea typeface="+mn-ea"/>
              </a:rPr>
              <a:t/>
            </a:r>
            <a:br>
              <a:rPr lang="en-US" altLang="zh-CN" sz="3200" b="1" dirty="0">
                <a:latin typeface="+mn-lt"/>
                <a:ea typeface="+mn-ea"/>
              </a:rPr>
            </a:br>
            <a:endParaRPr lang="zh-CN" altLang="en-US" sz="3200" dirty="0">
              <a:latin typeface="+mn-lt"/>
              <a:ea typeface="创艺简标宋" pitchFamily="2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A00A559-2989-EAEF-BFC2-FEA01BD11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1210925" cy="4333875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太极内气运行是依据这一原理，利用人体的</a:t>
            </a:r>
            <a:r>
              <a:rPr lang="en-US" altLang="zh-CN" sz="2400" dirty="0" smtClean="0"/>
              <a:t>24</a:t>
            </a:r>
            <a:r>
              <a:rPr lang="zh-CN" altLang="en-US" sz="2400" dirty="0" smtClean="0"/>
              <a:t>条经脉运气，打通大小</a:t>
            </a:r>
            <a:r>
              <a:rPr lang="zh-CN" altLang="en-US" sz="2400" dirty="0" smtClean="0"/>
              <a:t>周天，疏通经络，贯通周身</a:t>
            </a:r>
            <a:r>
              <a:rPr lang="zh-CN" altLang="en-US" sz="2400" dirty="0" smtClean="0"/>
              <a:t>，为人体气血运行提供源源不断的动力之源。</a:t>
            </a:r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4000" dirty="0" smtClean="0">
                <a:solidFill>
                  <a:srgbClr val="FF0000"/>
                </a:solidFill>
              </a:rPr>
              <a:t>气血流动是阳</a:t>
            </a:r>
            <a:r>
              <a:rPr lang="en-US" altLang="zh-CN" sz="4000" dirty="0" smtClean="0">
                <a:solidFill>
                  <a:srgbClr val="FF0000"/>
                </a:solidFill>
              </a:rPr>
              <a:t>+</a:t>
            </a:r>
            <a:r>
              <a:rPr lang="zh-CN" altLang="en-US" sz="4000" dirty="0" smtClean="0">
                <a:solidFill>
                  <a:srgbClr val="FF0000"/>
                </a:solidFill>
              </a:rPr>
              <a:t>经络运行是阴</a:t>
            </a:r>
            <a:r>
              <a:rPr lang="en-US" altLang="zh-CN" sz="4000" dirty="0" smtClean="0">
                <a:solidFill>
                  <a:srgbClr val="FF0000"/>
                </a:solidFill>
              </a:rPr>
              <a:t>=</a:t>
            </a:r>
            <a:r>
              <a:rPr lang="zh-CN" altLang="en-US" sz="4000" dirty="0" smtClean="0">
                <a:solidFill>
                  <a:srgbClr val="FF0000"/>
                </a:solidFill>
              </a:rPr>
              <a:t>阴阳协调互转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4000" dirty="0" smtClean="0"/>
              <a:t>        阴阳互转通天下，气形合一归无相</a:t>
            </a:r>
            <a:endParaRPr lang="en-US" altLang="zh-CN" sz="4000" dirty="0" smtClean="0"/>
          </a:p>
          <a:p>
            <a:pPr>
              <a:buNone/>
            </a:pPr>
            <a:r>
              <a:rPr lang="zh-CN" altLang="en-US" sz="2400" dirty="0" smtClean="0"/>
              <a:t>         做到这点，才能保持人体生命的健康运行，延年益寿，这就是我们坚持太极内气运行的根本原因所在。</a:t>
            </a:r>
            <a:endParaRPr lang="en-US" altLang="zh-CN" sz="2400" dirty="0" smtClean="0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1B6EF6A-E09C-85B4-F57E-BB82018532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214" y="4962936"/>
            <a:ext cx="1865585" cy="15639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FA238E0-5B3F-6D67-C350-6C3C77E689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31" t="50000" r="28923" b="-2442"/>
          <a:stretch/>
        </p:blipFill>
        <p:spPr>
          <a:xfrm>
            <a:off x="4934572" y="4962936"/>
            <a:ext cx="2256180" cy="1753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01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F0329A1-8A0C-BBCE-F210-C63CA1D08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807" y="614855"/>
            <a:ext cx="10578662" cy="55494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zh-CN" altLang="en-US" sz="2800" dirty="0" smtClean="0">
                <a:latin typeface="+mj-lt"/>
              </a:rPr>
              <a:t>从太极功夫的</a:t>
            </a:r>
            <a:r>
              <a:rPr lang="zh-CN" altLang="en-US" sz="2800" b="1" dirty="0" smtClean="0">
                <a:latin typeface="+mj-lt"/>
              </a:rPr>
              <a:t>技击</a:t>
            </a:r>
            <a:r>
              <a:rPr lang="zh-CN" altLang="en-US" sz="2800" dirty="0" smtClean="0">
                <a:latin typeface="+mj-lt"/>
              </a:rPr>
              <a:t>视角来看：太极拳作为内家拳，注重阴阳转化，以柔克刚，刚柔相济，用意不用力，借力打力，强调走化，引劲落空合即出。</a:t>
            </a:r>
            <a:endParaRPr lang="en-US" altLang="zh-CN" sz="2800" dirty="0" smtClean="0"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en-US" altLang="zh-CN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      </a:t>
            </a:r>
            <a:r>
              <a:rPr lang="zh-CN" altLang="en-US" dirty="0" smtClean="0">
                <a:latin typeface="+mj-lt"/>
              </a:rPr>
              <a:t>阳即外力，是有形有方向的力量；阴即内力，是无形无方向的意劲。意劲强调纯以意行，意为统帅，气为主导，形神一体。</a:t>
            </a:r>
            <a:endParaRPr lang="en-US" altLang="zh-CN" dirty="0" smtClean="0"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zh-CN" altLang="en-US" sz="4400" dirty="0" smtClean="0">
                <a:solidFill>
                  <a:srgbClr val="FF0000"/>
                </a:solidFill>
                <a:latin typeface="+mj-lt"/>
              </a:rPr>
              <a:t>意</a:t>
            </a:r>
            <a:r>
              <a:rPr lang="en-US" altLang="zh-CN" sz="44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zh-CN" altLang="en-US" sz="4400" dirty="0" smtClean="0">
                <a:solidFill>
                  <a:srgbClr val="FF0000"/>
                </a:solidFill>
                <a:latin typeface="+mj-lt"/>
              </a:rPr>
              <a:t>气</a:t>
            </a:r>
            <a:r>
              <a:rPr lang="en-US" altLang="zh-CN" sz="4400" dirty="0" smtClean="0">
                <a:solidFill>
                  <a:srgbClr val="FF0000"/>
                </a:solidFill>
                <a:latin typeface="+mj-lt"/>
              </a:rPr>
              <a:t>+</a:t>
            </a:r>
            <a:r>
              <a:rPr lang="zh-CN" altLang="en-US" sz="4400" dirty="0" smtClean="0">
                <a:solidFill>
                  <a:srgbClr val="FF0000"/>
                </a:solidFill>
                <a:latin typeface="+mj-lt"/>
              </a:rPr>
              <a:t>力</a:t>
            </a:r>
            <a:r>
              <a:rPr lang="en-US" altLang="zh-CN" sz="4400" dirty="0" smtClean="0">
                <a:solidFill>
                  <a:srgbClr val="FF0000"/>
                </a:solidFill>
                <a:latin typeface="+mj-lt"/>
              </a:rPr>
              <a:t>=</a:t>
            </a:r>
            <a:r>
              <a:rPr lang="zh-CN" altLang="en-US" sz="4400" dirty="0" smtClean="0">
                <a:solidFill>
                  <a:srgbClr val="FF0000"/>
                </a:solidFill>
                <a:latin typeface="+mj-lt"/>
              </a:rPr>
              <a:t>融为一体的内劲</a:t>
            </a:r>
            <a:endParaRPr lang="en-US" altLang="zh-CN" sz="4400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60000"/>
              </a:lnSpc>
            </a:pPr>
            <a:r>
              <a:rPr lang="zh-CN" altLang="en-US" sz="2900" dirty="0" smtClean="0">
                <a:latin typeface="+mj-lt"/>
              </a:rPr>
              <a:t>做到这点，</a:t>
            </a:r>
            <a:r>
              <a:rPr lang="zh-CN" altLang="en-US" sz="2900" dirty="0" smtClean="0">
                <a:latin typeface="+mj-lt"/>
              </a:rPr>
              <a:t>才能使太极拳劲力形成内外协调，反应灵敏，以柔克刚，形神兼备的综合体，</a:t>
            </a:r>
            <a:r>
              <a:rPr lang="zh-CN" altLang="en-US" sz="2900" dirty="0" smtClean="0">
                <a:latin typeface="+mj-lt"/>
              </a:rPr>
              <a:t>这就是我们坚持</a:t>
            </a:r>
            <a:r>
              <a:rPr lang="zh-CN" altLang="en-US" sz="2900" dirty="0" smtClean="0">
                <a:latin typeface="+mj-lt"/>
              </a:rPr>
              <a:t>太极拳打拳与内气运行</a:t>
            </a:r>
            <a:r>
              <a:rPr lang="zh-CN" altLang="en-US" sz="2900" dirty="0" smtClean="0">
                <a:latin typeface="+mj-lt"/>
              </a:rPr>
              <a:t>须</a:t>
            </a:r>
            <a:r>
              <a:rPr lang="zh-CN" altLang="en-US" sz="2900" dirty="0" smtClean="0">
                <a:latin typeface="+mj-lt"/>
              </a:rPr>
              <a:t>同步训练的</a:t>
            </a:r>
            <a:r>
              <a:rPr lang="zh-CN" altLang="en-US" sz="2900" dirty="0" smtClean="0">
                <a:latin typeface="+mj-lt"/>
              </a:rPr>
              <a:t>根本原因所在。</a:t>
            </a:r>
            <a:endParaRPr lang="en-US" altLang="zh-CN" sz="2900" dirty="0" smtClean="0">
              <a:latin typeface="+mj-lt"/>
            </a:endParaRPr>
          </a:p>
          <a:p>
            <a:endParaRPr lang="en-US" altLang="zh-CN" sz="4400" dirty="0" smtClean="0">
              <a:solidFill>
                <a:srgbClr val="FF0000"/>
              </a:solidFill>
            </a:endParaRPr>
          </a:p>
          <a:p>
            <a:endParaRPr lang="en-US" altLang="zh-CN" sz="4400" dirty="0" smtClean="0">
              <a:solidFill>
                <a:srgbClr val="FF0000"/>
              </a:solidFill>
            </a:endParaRPr>
          </a:p>
          <a:p>
            <a:endParaRPr lang="en-US" altLang="zh-CN" sz="2800" dirty="0" smtClean="0"/>
          </a:p>
          <a:p>
            <a:r>
              <a:rPr lang="en-US" altLang="zh-CN" dirty="0" smtClean="0"/>
              <a:t> </a:t>
            </a:r>
            <a:r>
              <a:rPr lang="en-US" altLang="zh-CN" dirty="0" smtClean="0"/>
              <a:t>       </a:t>
            </a:r>
            <a:endParaRPr lang="en-US" altLang="zh-CN" sz="2800" dirty="0" smtClean="0"/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B07B66A-98BE-6F51-442B-DDF6A7BE83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07" y="4445973"/>
            <a:ext cx="2413108" cy="203375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DCCF331-D3CB-12BF-6937-DC95CA0F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31" t="50000" r="28923" b="-2442"/>
          <a:stretch/>
        </p:blipFill>
        <p:spPr>
          <a:xfrm>
            <a:off x="4015773" y="4247120"/>
            <a:ext cx="2995448" cy="2431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196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dirty="0" smtClean="0">
                <a:latin typeface="华文隶书" pitchFamily="2" charset="-122"/>
                <a:ea typeface="华文隶书" pitchFamily="2" charset="-122"/>
              </a:rPr>
            </a:br>
            <a:r>
              <a:rPr lang="zh-CN" altLang="en-US" b="1" kern="100" dirty="0" smtClean="0">
                <a:latin typeface="华文宋体" pitchFamily="2" charset="-122"/>
                <a:ea typeface="华文宋体" pitchFamily="2" charset="-122"/>
              </a:rPr>
              <a:t>三</a:t>
            </a:r>
            <a:r>
              <a:rPr lang="zh-CN" altLang="en-US" b="1" kern="100" dirty="0" smtClean="0">
                <a:latin typeface="华文宋体" pitchFamily="2" charset="-122"/>
                <a:ea typeface="华文宋体" pitchFamily="2" charset="-122"/>
              </a:rPr>
              <a:t>、</a:t>
            </a:r>
            <a:r>
              <a:rPr lang="zh-CN" altLang="en-US" b="1" dirty="0" smtClean="0">
                <a:latin typeface="华文宋体" pitchFamily="2" charset="-122"/>
                <a:ea typeface="华文宋体" pitchFamily="2" charset="-122"/>
              </a:rPr>
              <a:t>吴公仪传李仁柳吴式太极拳内气运行的</a:t>
            </a:r>
            <a:r>
              <a:rPr lang="zh-CN" altLang="en-US" b="1" dirty="0" smtClean="0">
                <a:latin typeface="华文宋体" pitchFamily="2" charset="-122"/>
                <a:ea typeface="华文宋体" pitchFamily="2" charset="-122"/>
              </a:rPr>
              <a:t>基本</a:t>
            </a:r>
            <a:r>
              <a:rPr lang="zh-CN" altLang="en-US" b="1" dirty="0" smtClean="0">
                <a:latin typeface="华文宋体" pitchFamily="2" charset="-122"/>
                <a:ea typeface="华文宋体" pitchFamily="2" charset="-122"/>
              </a:rPr>
              <a:t>要领</a:t>
            </a:r>
            <a:r>
              <a:rPr lang="zh-CN" altLang="zh-CN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zh-CN" altLang="zh-CN" dirty="0" smtClean="0">
                <a:latin typeface="华文隶书" pitchFamily="2" charset="-122"/>
                <a:ea typeface="华文隶书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zh-CN" altLang="en-US" sz="5100" b="1" dirty="0" smtClean="0"/>
              <a:t>意劲阶段：</a:t>
            </a:r>
            <a:endParaRPr lang="en-US" altLang="zh-CN" sz="5100" b="1" dirty="0" smtClean="0"/>
          </a:p>
          <a:p>
            <a:pPr>
              <a:lnSpc>
                <a:spcPct val="170000"/>
              </a:lnSpc>
            </a:pPr>
            <a:r>
              <a:rPr lang="en-US" altLang="zh-CN" sz="4000" b="1" dirty="0" smtClean="0"/>
              <a:t>1</a:t>
            </a:r>
            <a:r>
              <a:rPr lang="zh-CN" altLang="en-US" sz="4000" b="1" dirty="0" smtClean="0"/>
              <a:t>、</a:t>
            </a:r>
            <a:r>
              <a:rPr lang="zh-CN" altLang="zh-CN" sz="4000" b="1" dirty="0" smtClean="0"/>
              <a:t>意为统帅</a:t>
            </a:r>
            <a:r>
              <a:rPr lang="zh-CN" altLang="en-US" sz="4000" b="1" dirty="0" smtClean="0"/>
              <a:t>。</a:t>
            </a:r>
            <a:r>
              <a:rPr lang="zh-CN" altLang="en-US" sz="4000" dirty="0" smtClean="0"/>
              <a:t>意气君来骨肉臣。</a:t>
            </a:r>
            <a:endParaRPr lang="en-US" altLang="zh-CN" sz="4000" dirty="0" smtClean="0"/>
          </a:p>
          <a:p>
            <a:pPr>
              <a:lnSpc>
                <a:spcPct val="170000"/>
              </a:lnSpc>
            </a:pPr>
            <a:r>
              <a:rPr lang="zh-CN" altLang="en-US" sz="4000" b="1" dirty="0" smtClean="0"/>
              <a:t>要领：</a:t>
            </a:r>
            <a:r>
              <a:rPr lang="zh-CN" altLang="en-US" sz="4000" dirty="0" smtClean="0"/>
              <a:t>在</a:t>
            </a:r>
            <a:r>
              <a:rPr lang="zh-CN" altLang="zh-CN" sz="4000" dirty="0" smtClean="0"/>
              <a:t>意</a:t>
            </a:r>
            <a:r>
              <a:rPr lang="zh-CN" altLang="en-US" sz="4000" dirty="0" smtClean="0"/>
              <a:t>的</a:t>
            </a:r>
            <a:r>
              <a:rPr lang="zh-CN" altLang="zh-CN" sz="4000" dirty="0" smtClean="0"/>
              <a:t>统帅</a:t>
            </a:r>
            <a:r>
              <a:rPr lang="zh-CN" altLang="en-US" sz="4000" dirty="0" smtClean="0"/>
              <a:t>下，做到</a:t>
            </a:r>
            <a:r>
              <a:rPr lang="zh-CN" altLang="zh-CN" sz="4000" dirty="0" smtClean="0"/>
              <a:t>虚灵顶劲，尾闾中正；含胸拔背，气沉丹田；沉肩坠肘、松腰垂臂；分清虚实，重心中定；动中求静，内外俱练</a:t>
            </a:r>
            <a:r>
              <a:rPr lang="zh-CN" altLang="en-US" sz="4000" dirty="0" smtClean="0"/>
              <a:t>六个基本要领</a:t>
            </a:r>
            <a:r>
              <a:rPr lang="zh-CN" altLang="zh-CN" sz="4000" dirty="0" smtClean="0"/>
              <a:t>。</a:t>
            </a:r>
          </a:p>
          <a:p>
            <a:pPr>
              <a:lnSpc>
                <a:spcPct val="170000"/>
              </a:lnSpc>
            </a:pPr>
            <a:r>
              <a:rPr lang="en-US" altLang="zh-CN" sz="4000" b="1" dirty="0" smtClean="0"/>
              <a:t>2</a:t>
            </a:r>
            <a:r>
              <a:rPr lang="zh-CN" altLang="en-US" sz="4000" b="1" dirty="0" smtClean="0"/>
              <a:t>、气为主导。</a:t>
            </a:r>
            <a:r>
              <a:rPr lang="zh-CN" altLang="en-US" sz="4000" b="1" dirty="0" smtClean="0">
                <a:latin typeface="华文宋体" pitchFamily="2" charset="-122"/>
                <a:ea typeface="华文宋体" pitchFamily="2" charset="-122"/>
              </a:rPr>
              <a:t>通过内功心法训练，形成气感，</a:t>
            </a:r>
            <a:r>
              <a:rPr lang="zh-CN" altLang="zh-CN" sz="4000" dirty="0" smtClean="0"/>
              <a:t>注重气沉丹田，使</a:t>
            </a:r>
            <a:r>
              <a:rPr lang="zh-CN" altLang="en-US" sz="4000" dirty="0" smtClean="0"/>
              <a:t>太极拳</a:t>
            </a:r>
            <a:r>
              <a:rPr lang="zh-CN" altLang="zh-CN" sz="4000" dirty="0" smtClean="0"/>
              <a:t>行架动作过程与腹</a:t>
            </a:r>
            <a:r>
              <a:rPr lang="zh-CN" altLang="en-US" sz="4000" dirty="0" smtClean="0"/>
              <a:t>部</a:t>
            </a:r>
            <a:r>
              <a:rPr lang="zh-CN" altLang="zh-CN" sz="4000" dirty="0" smtClean="0"/>
              <a:t>呼吸相协调，使</a:t>
            </a:r>
            <a:r>
              <a:rPr lang="zh-CN" altLang="en-US" sz="4000" dirty="0" smtClean="0"/>
              <a:t>腹部</a:t>
            </a:r>
            <a:r>
              <a:rPr lang="zh-CN" altLang="zh-CN" sz="4000" dirty="0" smtClean="0"/>
              <a:t>呼吸与</a:t>
            </a:r>
            <a:r>
              <a:rPr lang="zh-CN" altLang="en-US" sz="4000" dirty="0" smtClean="0"/>
              <a:t>真</a:t>
            </a:r>
            <a:r>
              <a:rPr lang="zh-CN" altLang="zh-CN" sz="4000" dirty="0" smtClean="0"/>
              <a:t>元</a:t>
            </a:r>
            <a:r>
              <a:rPr lang="zh-CN" altLang="en-US" sz="4000" dirty="0" smtClean="0"/>
              <a:t>之</a:t>
            </a:r>
            <a:r>
              <a:rPr lang="zh-CN" altLang="zh-CN" sz="4000" dirty="0" smtClean="0"/>
              <a:t>气浑为一体</a:t>
            </a:r>
            <a:r>
              <a:rPr lang="zh-CN" altLang="en-US" sz="4000" dirty="0" smtClean="0"/>
              <a:t>，达到</a:t>
            </a:r>
            <a:r>
              <a:rPr lang="zh-CN" altLang="zh-CN" sz="4000" dirty="0" smtClean="0"/>
              <a:t>以心行气，以气运身</a:t>
            </a:r>
            <a:r>
              <a:rPr lang="zh-CN" altLang="en-US" sz="4000" dirty="0" smtClean="0"/>
              <a:t>的效果。</a:t>
            </a:r>
            <a:endParaRPr lang="en-US" altLang="zh-CN" sz="4000" dirty="0" smtClean="0"/>
          </a:p>
          <a:p>
            <a:pPr>
              <a:lnSpc>
                <a:spcPct val="170000"/>
              </a:lnSpc>
            </a:pPr>
            <a:r>
              <a:rPr lang="zh-CN" altLang="en-US" sz="4000" b="1" dirty="0" smtClean="0"/>
              <a:t>要领：</a:t>
            </a:r>
            <a:r>
              <a:rPr lang="zh-CN" altLang="en-US" sz="4000" dirty="0" smtClean="0"/>
              <a:t>刻刻留意在腰间，腹内松净气腾然。</a:t>
            </a:r>
            <a:endParaRPr lang="en-US" altLang="zh-CN" sz="4000" dirty="0" smtClean="0"/>
          </a:p>
          <a:p>
            <a:pPr>
              <a:lnSpc>
                <a:spcPct val="170000"/>
              </a:lnSpc>
            </a:pPr>
            <a:r>
              <a:rPr lang="en-US" altLang="zh-CN" sz="4000" b="1" dirty="0" smtClean="0"/>
              <a:t>3</a:t>
            </a:r>
            <a:r>
              <a:rPr lang="zh-CN" altLang="en-US" sz="4000" b="1" dirty="0" smtClean="0"/>
              <a:t>、</a:t>
            </a:r>
            <a:r>
              <a:rPr lang="zh-CN" altLang="zh-CN" sz="4000" b="1" dirty="0" smtClean="0"/>
              <a:t>以意领劲</a:t>
            </a:r>
            <a:r>
              <a:rPr lang="zh-CN" altLang="en-US" sz="4000" b="1" dirty="0" smtClean="0"/>
              <a:t>。</a:t>
            </a:r>
            <a:r>
              <a:rPr lang="zh-CN" altLang="zh-CN" sz="4000" dirty="0" smtClean="0"/>
              <a:t>用意不用力</a:t>
            </a:r>
            <a:r>
              <a:rPr lang="zh-CN" altLang="en-US" sz="4000" dirty="0" smtClean="0"/>
              <a:t>，</a:t>
            </a:r>
            <a:r>
              <a:rPr lang="zh-CN" altLang="zh-CN" sz="4000" dirty="0" smtClean="0"/>
              <a:t>形松意紧</a:t>
            </a:r>
            <a:r>
              <a:rPr lang="zh-CN" altLang="en-US" sz="4000" dirty="0" smtClean="0"/>
              <a:t>。</a:t>
            </a:r>
            <a:r>
              <a:rPr lang="zh-CN" altLang="zh-CN" sz="4000" dirty="0" smtClean="0"/>
              <a:t>既使人体各器官得到全方位锻炼，促进协调平衡，又能在推手中灵活运用</a:t>
            </a:r>
            <a:r>
              <a:rPr lang="zh-CN" altLang="en-US" sz="4000" dirty="0" smtClean="0"/>
              <a:t>太极拳</a:t>
            </a:r>
            <a:r>
              <a:rPr lang="en-US" altLang="zh-CN" sz="4000" b="1" dirty="0" smtClean="0"/>
              <a:t>13</a:t>
            </a:r>
            <a:r>
              <a:rPr lang="zh-CN" altLang="en-US" sz="4000" b="1" dirty="0" smtClean="0"/>
              <a:t>势劲</a:t>
            </a:r>
            <a:r>
              <a:rPr lang="zh-CN" altLang="zh-CN" sz="4000" dirty="0" smtClean="0"/>
              <a:t>，以圆化解来力，体现了“四两拨千斤”的原理。</a:t>
            </a:r>
            <a:endParaRPr lang="zh-CN" altLang="en-US" sz="4000" dirty="0" smtClean="0"/>
          </a:p>
          <a:p>
            <a:pPr>
              <a:lnSpc>
                <a:spcPct val="170000"/>
              </a:lnSpc>
            </a:pPr>
            <a:r>
              <a:rPr lang="zh-CN" altLang="en-US" sz="4000" b="1" dirty="0" smtClean="0"/>
              <a:t>要领：</a:t>
            </a:r>
            <a:r>
              <a:rPr lang="zh-CN" altLang="en-US" sz="4000" dirty="0" smtClean="0"/>
              <a:t>尾闾中正神灌顶，满身轻利顶头悬。</a:t>
            </a:r>
            <a:endParaRPr lang="en-US" altLang="zh-CN" sz="4000" dirty="0" smtClean="0"/>
          </a:p>
          <a:p>
            <a:endParaRPr lang="zh-CN" alt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</TotalTime>
  <Words>1594</Words>
  <Application>Microsoft Office PowerPoint</Application>
  <PresentationFormat>自定义</PresentationFormat>
  <Paragraphs>72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    吴公仪传李仁柳吴式太极拳 内气运行的原理、要领及方法 </vt:lpstr>
      <vt:lpstr>  一、吴公仪传李仁柳吴式太极拳新架的训练系统</vt:lpstr>
      <vt:lpstr>幻灯片 3</vt:lpstr>
      <vt:lpstr>幻灯片 4</vt:lpstr>
      <vt:lpstr>二、吴公仪传李仁柳吴式太极拳内气运行的基本原理</vt:lpstr>
      <vt:lpstr>幻灯片 6</vt:lpstr>
      <vt:lpstr>   </vt:lpstr>
      <vt:lpstr>幻灯片 8</vt:lpstr>
      <vt:lpstr> 三、吴公仪传李仁柳吴式太极拳内气运行的基本要领 </vt:lpstr>
      <vt:lpstr>气神阶段：</vt:lpstr>
      <vt:lpstr>四、吴公仪传李仁柳吴式太极拳内气运行的基本方法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传承中延续发展太极拳精粹  ——吴公仪传李仁柳吴式太极拳新架体系</dc:title>
  <dc:creator>LDH</dc:creator>
  <cp:lastModifiedBy>Windows 用户</cp:lastModifiedBy>
  <cp:revision>360</cp:revision>
  <dcterms:created xsi:type="dcterms:W3CDTF">2024-05-08T12:40:50Z</dcterms:created>
  <dcterms:modified xsi:type="dcterms:W3CDTF">2026-01-21T07:11:18Z</dcterms:modified>
</cp:coreProperties>
</file>